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70"/>
  </p:notesMasterIdLst>
  <p:sldIdLst>
    <p:sldId id="258" r:id="rId3"/>
    <p:sldId id="260" r:id="rId4"/>
    <p:sldId id="342" r:id="rId5"/>
    <p:sldId id="312" r:id="rId6"/>
    <p:sldId id="313" r:id="rId7"/>
    <p:sldId id="330" r:id="rId8"/>
    <p:sldId id="273" r:id="rId9"/>
    <p:sldId id="274" r:id="rId10"/>
    <p:sldId id="277" r:id="rId11"/>
    <p:sldId id="278" r:id="rId12"/>
    <p:sldId id="279" r:id="rId13"/>
    <p:sldId id="333" r:id="rId14"/>
    <p:sldId id="280" r:id="rId15"/>
    <p:sldId id="281" r:id="rId16"/>
    <p:sldId id="275" r:id="rId17"/>
    <p:sldId id="276" r:id="rId18"/>
    <p:sldId id="266" r:id="rId19"/>
    <p:sldId id="267" r:id="rId20"/>
    <p:sldId id="268" r:id="rId21"/>
    <p:sldId id="269" r:id="rId22"/>
    <p:sldId id="270" r:id="rId23"/>
    <p:sldId id="290" r:id="rId24"/>
    <p:sldId id="291" r:id="rId25"/>
    <p:sldId id="292" r:id="rId26"/>
    <p:sldId id="293" r:id="rId27"/>
    <p:sldId id="295" r:id="rId28"/>
    <p:sldId id="296" r:id="rId29"/>
    <p:sldId id="311" r:id="rId30"/>
    <p:sldId id="331" r:id="rId31"/>
    <p:sldId id="297" r:id="rId32"/>
    <p:sldId id="298" r:id="rId33"/>
    <p:sldId id="299" r:id="rId34"/>
    <p:sldId id="302" r:id="rId35"/>
    <p:sldId id="282" r:id="rId36"/>
    <p:sldId id="265" r:id="rId37"/>
    <p:sldId id="283" r:id="rId38"/>
    <p:sldId id="307" r:id="rId39"/>
    <p:sldId id="314" r:id="rId40"/>
    <p:sldId id="315" r:id="rId41"/>
    <p:sldId id="284" r:id="rId42"/>
    <p:sldId id="285" r:id="rId43"/>
    <p:sldId id="286" r:id="rId44"/>
    <p:sldId id="322" r:id="rId45"/>
    <p:sldId id="287" r:id="rId46"/>
    <p:sldId id="288" r:id="rId47"/>
    <p:sldId id="289" r:id="rId48"/>
    <p:sldId id="323" r:id="rId49"/>
    <p:sldId id="324" r:id="rId50"/>
    <p:sldId id="325" r:id="rId51"/>
    <p:sldId id="294" r:id="rId52"/>
    <p:sldId id="326" r:id="rId53"/>
    <p:sldId id="321" r:id="rId54"/>
    <p:sldId id="344" r:id="rId55"/>
    <p:sldId id="340" r:id="rId56"/>
    <p:sldId id="343" r:id="rId57"/>
    <p:sldId id="341" r:id="rId58"/>
    <p:sldId id="345" r:id="rId59"/>
    <p:sldId id="327" r:id="rId60"/>
    <p:sldId id="300" r:id="rId61"/>
    <p:sldId id="301" r:id="rId62"/>
    <p:sldId id="328" r:id="rId63"/>
    <p:sldId id="303" r:id="rId64"/>
    <p:sldId id="304" r:id="rId65"/>
    <p:sldId id="332" r:id="rId66"/>
    <p:sldId id="306" r:id="rId67"/>
    <p:sldId id="329" r:id="rId68"/>
    <p:sldId id="320" r:id="rId69"/>
  </p:sldIdLst>
  <p:sldSz cx="9144000" cy="5143500" type="screen16x9"/>
  <p:notesSz cx="6858000" cy="9144000"/>
  <p:embeddedFontLst>
    <p:embeddedFont>
      <p:font typeface="Anton" pitchFamily="2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Didact Gothic" panose="00000500000000000000" pitchFamily="2" charset="0"/>
      <p:regular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  <p:embeddedFont>
      <p:font typeface="Helvetica Neue Light" panose="020B0604020202020204" charset="0"/>
      <p:regular r:id="rId81"/>
      <p:bold r:id="rId82"/>
      <p:italic r:id="rId83"/>
      <p:boldItalic r:id="rId84"/>
    </p:embeddedFont>
    <p:embeddedFont>
      <p:font typeface="Lato" panose="020F0502020204030203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e29fa399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081f29fce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96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40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081f29fc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081f29fce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9f2eb9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af90c141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974b03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974b03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8cd5c922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8cd5c922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cd5c92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cd5c92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cd5c922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cd5c922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cd5c922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cd5c922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que cada una será desarrollada más adelante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95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8cd5c92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78cd5c92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cd5c922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cd5c922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fb28e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fb28e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924359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924359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cd5c922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cd5c922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fb28e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fb28e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cd5c922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cd5c922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90c141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90c141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72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540d00bc7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9323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56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90c141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90c141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f90c141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f90c141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f90c141b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f90c141b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f90c141b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f90c141b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f90c141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f90c141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15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f90c141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f90c141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f90c141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f90c141b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081f29fce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microsoft.com/es-es/edg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sublimetext.com/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wampserver.com/en/" TargetMode="External"/><Relationship Id="rId4" Type="http://schemas.openxmlformats.org/officeDocument/2006/relationships/hyperlink" Target="https://www.apachefriends.org/es/index.html" TargetMode="External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eloquentjs-es.thedojo.mx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://little-dot.toxicode.fr/?hour-of-code" TargetMode="External"/><Relationship Id="rId4" Type="http://schemas.openxmlformats.org/officeDocument/2006/relationships/hyperlink" Target="https://teloexplicocongatitos.com/poster/tlecg0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2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CUÁNDO</a:t>
            </a: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NACE?</a:t>
            </a:r>
            <a:endParaRPr sz="42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aparición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1995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1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Script 🦊 jonmircha">
            <a:extLst>
              <a:ext uri="{FF2B5EF4-FFF2-40B4-BE49-F238E27FC236}">
                <a16:creationId xmlns:a16="http://schemas.microsoft.com/office/drawing/2014/main" id="{69C09F94-C3BE-880C-8A34-2FD29EDB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2" y="993876"/>
            <a:ext cx="7061535" cy="37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3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-439359" y="2819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50" y="1415795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Javascript son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es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sinónimos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w="28575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-428875" y="237177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300789" y="0"/>
            <a:ext cx="684646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-1875453" y="826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lang="en-GB" sz="2000" i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sitios web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web apps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Plataformas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MercadoLibre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Gmail, Facebook son web apps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ofrecen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i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BE693-08B3-DA04-4437-B116AFF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050099"/>
            <a:ext cx="6270171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0" y="1191126"/>
            <a:ext cx="9033990" cy="91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GB"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ARITMETICOS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LÓGICOS</a:t>
            </a:r>
            <a:endParaRPr sz="12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12820" y="284505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8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312820" y="260442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84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6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8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LOS SITIOS WEB</a:t>
            </a:r>
            <a:endParaRPr sz="38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HTML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25" y="14589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marcado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documentos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web. </a:t>
            </a:r>
            <a:endParaRPr sz="18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243200" y="1158200"/>
            <a:ext cx="8779502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español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«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hojas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estilo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cascada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», es un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gráfico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presentación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escrito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.​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321714" y="610924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HTML, CSS &amp; JS</a:t>
            </a:r>
            <a:endParaRPr sz="5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sus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sitio web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consonancia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darle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ambos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(HTML y CSS)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web.</a:t>
            </a:r>
            <a:endParaRPr sz="11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5">
            <a:alphaModFix/>
          </a:blip>
          <a:srcRect l="25900" r="25866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ordenados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necesitan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fortalecer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desarrolladores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resolución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pasos,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resolver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secuenciarlos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1;p81">
            <a:extLst>
              <a:ext uri="{FF2B5EF4-FFF2-40B4-BE49-F238E27FC236}">
                <a16:creationId xmlns:a16="http://schemas.microsoft.com/office/drawing/2014/main" id="{98A19B13-F326-8AFE-11C3-705C24667D12}"/>
              </a:ext>
            </a:extLst>
          </p:cNvPr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908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2" descr="DIAGRAMA DE FLUJO">
            <a:extLst>
              <a:ext uri="{FF2B5EF4-FFF2-40B4-BE49-F238E27FC236}">
                <a16:creationId xmlns:a16="http://schemas.microsoft.com/office/drawing/2014/main" id="{9BA0E805-80BD-F604-2075-624F2022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96" y="807763"/>
            <a:ext cx="5200208" cy="4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9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144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UTILIZAR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CURSO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Sublime Text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725" y="2014433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588" y="1835805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EDITORES</a:t>
            </a:r>
            <a:r>
              <a:rPr lang="en-GB" sz="24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 DE CÓDIGO</a:t>
            </a:r>
            <a:endParaRPr sz="2400" dirty="0">
              <a:solidFill>
                <a:schemeClr val="tx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7">
            <a:alphaModFix/>
          </a:blip>
          <a:srcRect l="19704" r="22748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r>
              <a:rPr lang="en-GB" sz="38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38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5" y="1202087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rot="10800000" flipH="1">
            <a:off x="4246163" y="2747600"/>
            <a:ext cx="1749600" cy="14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68"/>
          <p:cNvSpPr txBox="1"/>
          <p:nvPr/>
        </p:nvSpPr>
        <p:spPr>
          <a:xfrm>
            <a:off x="-598127" y="886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bien a lo largo del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desarrollarán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necesario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saber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para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imprescindibles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rot="10800000" flipH="1">
            <a:off x="3097913" y="29868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b="0" i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78849" y="1465850"/>
            <a:ext cx="8692171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reglas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respeta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estándares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asocia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que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-414703" y="29024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CÓDIGO JAVASCRIPT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1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924471" y="1019595"/>
            <a:ext cx="5799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1321050" y="2945100"/>
            <a:ext cx="65019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Aquí se escribe el código JS 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6 CLASES DE 3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UNA CLASE,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94250" y="2175638"/>
            <a:ext cx="815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individual con 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extensión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.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mi-archivo.js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vincula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&lt;script&gt;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1461600" y="410188"/>
            <a:ext cx="62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1321050" y="3867788"/>
            <a:ext cx="6501900" cy="45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 err="1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/main.js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2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/>
        </p:nvSpPr>
        <p:spPr>
          <a:xfrm>
            <a:off x="-734369" y="415101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REGLAS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992400" y="1205613"/>
            <a:ext cx="70212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HTML).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sensitive: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distingue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comentarios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1321050" y="3004725"/>
            <a:ext cx="6501900" cy="156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Comentario simple: una línea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/* Comentario de más de una línea I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  Comentario de más de una línea II */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-87853" y="51138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3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PALABRAS </a:t>
            </a: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RESERVADAS</a:t>
            </a:r>
            <a:endParaRPr sz="3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452225" y="1583950"/>
            <a:ext cx="8168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Palabras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y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tanto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1422200" y="3169150"/>
            <a:ext cx="6356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new, return, switch, this, throw, try,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var, void, while, with, y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más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 Y </a:t>
            </a:r>
            <a:r>
              <a:rPr lang="en-GB" sz="36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36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/>
        </p:nvSpPr>
        <p:spPr>
          <a:xfrm>
            <a:off x="3035550" y="419675"/>
            <a:ext cx="3072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sz="40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225650" y="1405800"/>
            <a:ext cx="38463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indica,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lo largo de la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variables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4214825" y="1377750"/>
            <a:ext cx="46791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ES5. 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“Jorge”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ES6.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“Paez”;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/>
        </p:nvSpPr>
        <p:spPr>
          <a:xfrm>
            <a:off x="988575" y="4755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000" i="1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321450" y="1651975"/>
            <a:ext cx="49158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crearla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let o const.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palabras claves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5438274" y="1155996"/>
            <a:ext cx="3463958" cy="348915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correcto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anioNacimiento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incorrecto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teléfono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móvil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727725" y="1443150"/>
            <a:ext cx="76968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son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Number: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decimal.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simples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/>
        </p:nvSpPr>
        <p:spPr>
          <a:xfrm>
            <a:off x="1151400" y="4237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541800" y="1089750"/>
            <a:ext cx="8060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2000" dirty="0"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2588700" y="2072475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-629274" y="39070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INICIALIZAR VARIABLES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541800" y="1214350"/>
            <a:ext cx="80604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declarar una variable y asignarle un valor inicial en el mismo proceso:</a:t>
            </a:r>
            <a:endParaRPr sz="20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2588700" y="21956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inicializadas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-1278979" y="147653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 BÁSICAS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061400" y="731154"/>
            <a:ext cx="70212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multiplicaciones,etc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1254300" y="1465000"/>
            <a:ext cx="66354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//Suma 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(1 + 2 = 3)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resultadoSuma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(2 - 1 = 1)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resultadoResta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* 3 = 6)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resultadoProducto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-1134600" y="11467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0"/>
          <p:cNvSpPr txBox="1"/>
          <p:nvPr/>
        </p:nvSpPr>
        <p:spPr>
          <a:xfrm>
            <a:off x="885450" y="731150"/>
            <a:ext cx="7356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concatenar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0"/>
          <p:cNvSpPr txBox="1"/>
          <p:nvPr/>
        </p:nvSpPr>
        <p:spPr>
          <a:xfrm>
            <a:off x="142950" y="1545350"/>
            <a:ext cx="88581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1 (“IT" + 1 = “IT1")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, BLANCO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" 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IT")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7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 LÓGICOS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1067125" y="1591726"/>
            <a:ext cx="70662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/>
        </p:nvSpPr>
        <p:spPr>
          <a:xfrm>
            <a:off x="709863" y="121828"/>
            <a:ext cx="6695187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0" name="Google Shape;410;p68"/>
          <p:cNvGraphicFramePr/>
          <p:nvPr/>
        </p:nvGraphicFramePr>
        <p:xfrm>
          <a:off x="794084" y="1063025"/>
          <a:ext cx="7724275" cy="4053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OPERADORES LÓGICOS Y RELACIONALES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400" dirty="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!== b</a:t>
                      </a:r>
                      <a:endParaRPr sz="1600" b="1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="1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B97E1-EF51-2DA3-4EF1-6CB00C0B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622" y="1369759"/>
            <a:ext cx="3224462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true &amp;&amp;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&amp;&amp; false;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true;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false; // false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C7DC25A-566F-DEA4-F1C4-88099BC7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918" y="1369758"/>
            <a:ext cx="3060030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OR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false;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|| true; //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false || false; // false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Por qué no Autor religión marcadores booleanos Melbourne Stevenson  Permeabilidad">
            <a:extLst>
              <a:ext uri="{FF2B5EF4-FFF2-40B4-BE49-F238E27FC236}">
                <a16:creationId xmlns:a16="http://schemas.microsoft.com/office/drawing/2014/main" id="{4A257264-1E8D-E61E-876C-E8A774DA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6" y="3359819"/>
            <a:ext cx="6381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15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22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PROMPT,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ALERT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prompt()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diálogo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campo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ingresó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1195498" y="3398850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 su nombre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highlight>
                <a:srgbClr val="15151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5143000" y="1274250"/>
            <a:ext cx="37401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web que le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i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entrada.</a:t>
            </a: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260899" y="555306"/>
            <a:ext cx="2813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PROMPT 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0" y="1274238"/>
            <a:ext cx="4882099" cy="20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87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console.log()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consola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1195500" y="2747550"/>
            <a:ext cx="6753000" cy="13311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prueba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“John Doe”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/>
        </p:nvSpPr>
        <p:spPr>
          <a:xfrm>
            <a:off x="4973875" y="1618325"/>
            <a:ext cx="37401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Chrome, la consola del navegador está disponible accediendo mediante: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Botón derecho sobre alguna parte de la web &gt; Inspeccionar &gt; Consola</a:t>
            </a:r>
            <a:endParaRPr sz="20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88"/>
          <p:cNvSpPr txBox="1"/>
          <p:nvPr/>
        </p:nvSpPr>
        <p:spPr>
          <a:xfrm>
            <a:off x="4973875" y="8009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CONSOLE.LOG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" y="1618325"/>
            <a:ext cx="4672200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ALERT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alert()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9"/>
          <p:cNvSpPr txBox="1"/>
          <p:nvPr/>
        </p:nvSpPr>
        <p:spPr>
          <a:xfrm>
            <a:off x="1170673" y="3191325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¡Hola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96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/>
          <p:nvPr/>
        </p:nvSpPr>
        <p:spPr>
          <a:xfrm>
            <a:off x="-114221" y="296238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SCRIPT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COMPLETO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585900" y="1022425"/>
            <a:ext cx="7972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Script JS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1015900" y="1548250"/>
            <a:ext cx="7375200" cy="344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i="1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&gt;Mi primer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página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contiene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letra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390550"/>
            <a:ext cx="5219700" cy="201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859875"/>
            <a:ext cx="5257800" cy="148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0" name="Google Shape;630;p92"/>
          <p:cNvSpPr txBox="1"/>
          <p:nvPr/>
        </p:nvSpPr>
        <p:spPr>
          <a:xfrm>
            <a:off x="128025" y="1015225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 se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ingresa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“A”...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92"/>
          <p:cNvSpPr/>
          <p:nvPr/>
        </p:nvSpPr>
        <p:spPr>
          <a:xfrm>
            <a:off x="2844450" y="1132675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"/>
          <p:cNvSpPr/>
          <p:nvPr/>
        </p:nvSpPr>
        <p:spPr>
          <a:xfrm>
            <a:off x="2844450" y="3321050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2"/>
          <p:cNvSpPr txBox="1"/>
          <p:nvPr/>
        </p:nvSpPr>
        <p:spPr>
          <a:xfrm>
            <a:off x="128025" y="3203600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devuelve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Consola, variables y tipos de datos | </a:t>
            </a:r>
            <a:r>
              <a:rPr lang="es-MX" sz="1800" b="1" i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 a 8).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Variables, valores y referencias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Práctica interactiva sobre algoritmia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aventura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del punto.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7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References</a:t>
            </a: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11967" y="1760100"/>
            <a:ext cx="8278589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principalmente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dinamismo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lang="en-GB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 </a:t>
            </a:r>
            <a:r>
              <a:rPr lang="en-GB" sz="1900" b="1" dirty="0">
                <a:solidFill>
                  <a:schemeClr val="tx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permitiendo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avanzadas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backend.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317850" y="346224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JAVASCRIPT?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medio de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intérprete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conforman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111746" y="2449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LENGUAJE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INTERPRETADO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2756</Words>
  <Application>Microsoft Office PowerPoint</Application>
  <PresentationFormat>Presentación en pantalla (16:9)</PresentationFormat>
  <Paragraphs>381</Paragraphs>
  <Slides>67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9" baseType="lpstr">
      <vt:lpstr>Courier New</vt:lpstr>
      <vt:lpstr>Helvetica Neue Light</vt:lpstr>
      <vt:lpstr>Didact Gothic</vt:lpstr>
      <vt:lpstr>Anton</vt:lpstr>
      <vt:lpstr>var(--ff-monospace)</vt:lpstr>
      <vt:lpstr>Consolas</vt:lpstr>
      <vt:lpstr>Lato</vt:lpstr>
      <vt:lpstr>Arial</vt:lpstr>
      <vt:lpstr>Wingdings</vt:lpstr>
      <vt:lpstr>Helvetica Neue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16</cp:revision>
  <dcterms:modified xsi:type="dcterms:W3CDTF">2022-12-09T23:19:42Z</dcterms:modified>
</cp:coreProperties>
</file>